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5" d="100"/>
          <a:sy n="125" d="100"/>
        </p:scale>
        <p:origin x="207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361A3-EDE1-46F7-B103-023B159B4FCF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ABF5-252E-4828-A48A-D76BD80CB5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626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361A3-EDE1-46F7-B103-023B159B4FCF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ABF5-252E-4828-A48A-D76BD80CB5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2836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361A3-EDE1-46F7-B103-023B159B4FCF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ABF5-252E-4828-A48A-D76BD80CB5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1368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361A3-EDE1-46F7-B103-023B159B4FCF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ABF5-252E-4828-A48A-D76BD80CB5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40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361A3-EDE1-46F7-B103-023B159B4FCF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ABF5-252E-4828-A48A-D76BD80CB5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7059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361A3-EDE1-46F7-B103-023B159B4FCF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ABF5-252E-4828-A48A-D76BD80CB5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6909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361A3-EDE1-46F7-B103-023B159B4FCF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ABF5-252E-4828-A48A-D76BD80CB5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137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361A3-EDE1-46F7-B103-023B159B4FCF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ABF5-252E-4828-A48A-D76BD80CB5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67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361A3-EDE1-46F7-B103-023B159B4FCF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ABF5-252E-4828-A48A-D76BD80CB5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847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361A3-EDE1-46F7-B103-023B159B4FCF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ABF5-252E-4828-A48A-D76BD80CB5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3922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361A3-EDE1-46F7-B103-023B159B4FCF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7ABF5-252E-4828-A48A-D76BD80CB5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041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361A3-EDE1-46F7-B103-023B159B4FCF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7ABF5-252E-4828-A48A-D76BD80CB5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5774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62000"/>
            <a:ext cx="6858000" cy="11430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445079" cy="429231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3429000" y="1178389"/>
            <a:ext cx="2923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REALME C21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3264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9525" y="0"/>
            <a:ext cx="6858000" cy="99060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445079" cy="429231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52523" y="547253"/>
            <a:ext cx="2923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REALME C21</a:t>
            </a:r>
            <a:endParaRPr lang="fr-F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649847" y="1906327"/>
            <a:ext cx="3429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dirty="0" smtClean="0">
                <a:solidFill>
                  <a:srgbClr val="000000"/>
                </a:solidFill>
                <a:ea typeface="微软雅黑" panose="020B0503020204020204" pitchFamily="34" charset="-122"/>
              </a:rPr>
              <a:t>Hauteur </a:t>
            </a:r>
            <a:r>
              <a:rPr lang="en-US" sz="1100" dirty="0" err="1" smtClean="0">
                <a:solidFill>
                  <a:srgbClr val="000000"/>
                </a:solidFill>
                <a:ea typeface="微软雅黑" panose="020B0503020204020204" pitchFamily="34" charset="-122"/>
              </a:rPr>
              <a:t>produit</a:t>
            </a:r>
            <a:r>
              <a:rPr lang="en-US" sz="1100" dirty="0">
                <a:solidFill>
                  <a:srgbClr val="000000"/>
                </a:solidFill>
                <a:ea typeface="微软雅黑" panose="020B0503020204020204" pitchFamily="34" charset="-122"/>
              </a:rPr>
              <a:t> ：</a:t>
            </a:r>
            <a:r>
              <a:rPr lang="en-US" sz="1100" dirty="0" smtClean="0">
                <a:solidFill>
                  <a:srgbClr val="000000"/>
                </a:solidFill>
                <a:ea typeface="微软雅黑" panose="020B0503020204020204" pitchFamily="34" charset="-122"/>
              </a:rPr>
              <a:t>165.2 </a:t>
            </a:r>
            <a:r>
              <a:rPr lang="en-US" sz="1100" dirty="0">
                <a:solidFill>
                  <a:srgbClr val="000000"/>
                </a:solidFill>
                <a:ea typeface="微软雅黑" panose="020B0503020204020204" pitchFamily="34" charset="-122"/>
              </a:rPr>
              <a:t>mm</a:t>
            </a:r>
            <a:br>
              <a:rPr lang="en-US" sz="1100" dirty="0">
                <a:solidFill>
                  <a:srgbClr val="000000"/>
                </a:solidFill>
                <a:ea typeface="微软雅黑" panose="020B0503020204020204" pitchFamily="34" charset="-122"/>
              </a:rPr>
            </a:br>
            <a:r>
              <a:rPr lang="en-US" sz="1100" dirty="0" err="1" smtClean="0">
                <a:solidFill>
                  <a:srgbClr val="000000"/>
                </a:solidFill>
                <a:ea typeface="微软雅黑" panose="020B0503020204020204" pitchFamily="34" charset="-122"/>
              </a:rPr>
              <a:t>Largeur</a:t>
            </a:r>
            <a:r>
              <a:rPr lang="en-US" sz="1100" dirty="0" smtClean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en-US" sz="1100" dirty="0" err="1" smtClean="0">
                <a:solidFill>
                  <a:srgbClr val="000000"/>
                </a:solidFill>
                <a:ea typeface="微软雅黑" panose="020B0503020204020204" pitchFamily="34" charset="-122"/>
              </a:rPr>
              <a:t>produit</a:t>
            </a:r>
            <a:r>
              <a:rPr lang="en-US" sz="1100" dirty="0" smtClean="0">
                <a:solidFill>
                  <a:srgbClr val="000000"/>
                </a:solidFill>
                <a:ea typeface="微软雅黑" panose="020B0503020204020204" pitchFamily="34" charset="-122"/>
              </a:rPr>
              <a:t> ：76.4 </a:t>
            </a:r>
            <a:r>
              <a:rPr lang="en-US" sz="1100" dirty="0">
                <a:solidFill>
                  <a:srgbClr val="000000"/>
                </a:solidFill>
                <a:ea typeface="微软雅黑" panose="020B0503020204020204" pitchFamily="34" charset="-122"/>
              </a:rPr>
              <a:t>mm</a:t>
            </a:r>
            <a:br>
              <a:rPr lang="en-US" sz="1100" dirty="0">
                <a:solidFill>
                  <a:srgbClr val="000000"/>
                </a:solidFill>
                <a:ea typeface="微软雅黑" panose="020B0503020204020204" pitchFamily="34" charset="-122"/>
              </a:rPr>
            </a:br>
            <a:r>
              <a:rPr lang="en-US" sz="1100" dirty="0" err="1" smtClean="0">
                <a:solidFill>
                  <a:srgbClr val="000000"/>
                </a:solidFill>
                <a:ea typeface="微软雅黑" panose="020B0503020204020204" pitchFamily="34" charset="-122"/>
              </a:rPr>
              <a:t>Epaisseur</a:t>
            </a:r>
            <a:r>
              <a:rPr lang="en-US" sz="1100" dirty="0" smtClean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en-US" sz="1100" dirty="0" err="1" smtClean="0">
                <a:solidFill>
                  <a:srgbClr val="000000"/>
                </a:solidFill>
                <a:ea typeface="微软雅黑" panose="020B0503020204020204" pitchFamily="34" charset="-122"/>
              </a:rPr>
              <a:t>produit</a:t>
            </a:r>
            <a:r>
              <a:rPr lang="en-US" sz="1100" dirty="0" smtClean="0">
                <a:solidFill>
                  <a:srgbClr val="000000"/>
                </a:solidFill>
                <a:ea typeface="微软雅黑" panose="020B0503020204020204" pitchFamily="34" charset="-122"/>
              </a:rPr>
              <a:t> ：8.9mm</a:t>
            </a:r>
            <a:r>
              <a:rPr lang="en-US" sz="1100" dirty="0" smtClean="0"/>
              <a:t> </a:t>
            </a:r>
          </a:p>
          <a:p>
            <a:r>
              <a:rPr lang="en-US" sz="1100" dirty="0" err="1" smtClean="0"/>
              <a:t>Poids</a:t>
            </a:r>
            <a:r>
              <a:rPr lang="en-US" sz="1100" dirty="0" smtClean="0"/>
              <a:t> net : 190g</a:t>
            </a:r>
            <a:endParaRPr lang="fr-FR" sz="1100" dirty="0"/>
          </a:p>
        </p:txBody>
      </p:sp>
      <p:sp>
        <p:nvSpPr>
          <p:cNvPr id="7" name="Rectangle 6"/>
          <p:cNvSpPr/>
          <p:nvPr/>
        </p:nvSpPr>
        <p:spPr>
          <a:xfrm>
            <a:off x="245170" y="1904520"/>
            <a:ext cx="204081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err="1" smtClean="0">
                <a:solidFill>
                  <a:srgbClr val="000000"/>
                </a:solidFill>
                <a:ea typeface="微软雅黑" panose="020B0503020204020204" pitchFamily="34" charset="-122"/>
              </a:rPr>
              <a:t>Taille</a:t>
            </a:r>
            <a:r>
              <a:rPr lang="en-US" sz="1100" dirty="0" smtClean="0">
                <a:solidFill>
                  <a:srgbClr val="000000"/>
                </a:solidFill>
                <a:ea typeface="微软雅黑" panose="020B0503020204020204" pitchFamily="34" charset="-122"/>
              </a:rPr>
              <a:t> : 6.5” ( 16,5cm)</a:t>
            </a:r>
          </a:p>
          <a:p>
            <a:r>
              <a:rPr lang="fr-FR" sz="1100" dirty="0" smtClean="0"/>
              <a:t>LCD HD+</a:t>
            </a:r>
          </a:p>
          <a:p>
            <a:r>
              <a:rPr lang="fr-FR" sz="1100" smtClean="0"/>
              <a:t>Ratio corps/écran : </a:t>
            </a:r>
            <a:r>
              <a:rPr lang="fr-FR" sz="1100" dirty="0" smtClean="0"/>
              <a:t>89,5%</a:t>
            </a:r>
          </a:p>
        </p:txBody>
      </p:sp>
      <p:sp>
        <p:nvSpPr>
          <p:cNvPr id="3" name="Rectangle 2"/>
          <p:cNvSpPr/>
          <p:nvPr/>
        </p:nvSpPr>
        <p:spPr>
          <a:xfrm>
            <a:off x="4002656" y="9440851"/>
            <a:ext cx="8166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smtClean="0"/>
              <a:t>Cross Black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35174" y="4970213"/>
            <a:ext cx="27271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dirty="0" smtClean="0">
                <a:solidFill>
                  <a:srgbClr val="000000"/>
                </a:solidFill>
                <a:ea typeface="微软雅黑" panose="020B0503020204020204" pitchFamily="34" charset="-122"/>
              </a:rPr>
              <a:t>Arrière: Triple 13 </a:t>
            </a:r>
            <a:r>
              <a:rPr lang="fr-FR" sz="1100" dirty="0" err="1" smtClean="0">
                <a:solidFill>
                  <a:srgbClr val="000000"/>
                </a:solidFill>
                <a:ea typeface="微软雅黑" panose="020B0503020204020204" pitchFamily="34" charset="-122"/>
              </a:rPr>
              <a:t>Mp</a:t>
            </a:r>
            <a:r>
              <a:rPr lang="fr-FR" sz="1100" dirty="0" smtClean="0">
                <a:solidFill>
                  <a:srgbClr val="000000"/>
                </a:solidFill>
                <a:ea typeface="微软雅黑" panose="020B0503020204020204" pitchFamily="34" charset="-122"/>
              </a:rPr>
              <a:t> + 2 </a:t>
            </a:r>
            <a:r>
              <a:rPr lang="fr-FR" sz="1100" dirty="0" err="1" smtClean="0">
                <a:solidFill>
                  <a:srgbClr val="000000"/>
                </a:solidFill>
                <a:ea typeface="微软雅黑" panose="020B0503020204020204" pitchFamily="34" charset="-122"/>
              </a:rPr>
              <a:t>Mp</a:t>
            </a:r>
            <a:r>
              <a:rPr lang="fr-FR" sz="1100" dirty="0" smtClean="0">
                <a:solidFill>
                  <a:srgbClr val="000000"/>
                </a:solidFill>
                <a:ea typeface="微软雅黑" panose="020B0503020204020204" pitchFamily="34" charset="-122"/>
              </a:rPr>
              <a:t> +2 </a:t>
            </a:r>
            <a:r>
              <a:rPr lang="fr-FR" sz="1100" dirty="0" err="1" smtClean="0">
                <a:solidFill>
                  <a:srgbClr val="000000"/>
                </a:solidFill>
                <a:ea typeface="微软雅黑" panose="020B0503020204020204" pitchFamily="34" charset="-122"/>
              </a:rPr>
              <a:t>Mp</a:t>
            </a:r>
            <a:endParaRPr lang="fr-FR" sz="1100" dirty="0" smtClean="0">
              <a:solidFill>
                <a:srgbClr val="000000"/>
              </a:solidFill>
              <a:ea typeface="微软雅黑" panose="020B0503020204020204" pitchFamily="34" charset="-122"/>
            </a:endParaRPr>
          </a:p>
          <a:p>
            <a:r>
              <a:rPr lang="fr-FR" sz="1100" dirty="0" smtClean="0">
                <a:solidFill>
                  <a:srgbClr val="000000"/>
                </a:solidFill>
                <a:ea typeface="微软雅黑" panose="020B0503020204020204" pitchFamily="34" charset="-122"/>
              </a:rPr>
              <a:t>Avant: </a:t>
            </a:r>
            <a:r>
              <a:rPr lang="fr-FR" sz="1100" dirty="0">
                <a:solidFill>
                  <a:srgbClr val="000000"/>
                </a:solidFill>
                <a:ea typeface="微软雅黑" panose="020B0503020204020204" pitchFamily="34" charset="-122"/>
              </a:rPr>
              <a:t>5</a:t>
            </a:r>
            <a:r>
              <a:rPr lang="fr-FR" sz="1100" dirty="0" smtClean="0">
                <a:solidFill>
                  <a:srgbClr val="000000"/>
                </a:solidFill>
                <a:ea typeface="微软雅黑" panose="020B0503020204020204" pitchFamily="34" charset="-122"/>
              </a:rPr>
              <a:t> MP, f/2.2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5170" y="3463727"/>
            <a:ext cx="3429000" cy="6001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100" dirty="0" smtClean="0">
                <a:solidFill>
                  <a:srgbClr val="000000"/>
                </a:solidFill>
                <a:ea typeface="微软雅黑" panose="020B0503020204020204" pitchFamily="34" charset="-122"/>
              </a:rPr>
              <a:t>Interne: 3Go RAM/ 32Go ROM</a:t>
            </a:r>
          </a:p>
          <a:p>
            <a:r>
              <a:rPr lang="fr-FR" sz="1100" dirty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fr-FR" sz="1100" dirty="0" smtClean="0">
                <a:solidFill>
                  <a:srgbClr val="000000"/>
                </a:solidFill>
                <a:ea typeface="微软雅黑" panose="020B0503020204020204" pitchFamily="34" charset="-122"/>
              </a:rPr>
              <a:t>              4Go </a:t>
            </a:r>
            <a:r>
              <a:rPr lang="fr-FR" sz="1100" dirty="0">
                <a:solidFill>
                  <a:srgbClr val="000000"/>
                </a:solidFill>
                <a:ea typeface="微软雅黑" panose="020B0503020204020204" pitchFamily="34" charset="-122"/>
              </a:rPr>
              <a:t>RAM/ </a:t>
            </a:r>
            <a:r>
              <a:rPr lang="fr-FR" sz="1100" dirty="0" smtClean="0">
                <a:solidFill>
                  <a:srgbClr val="000000"/>
                </a:solidFill>
                <a:ea typeface="微软雅黑" panose="020B0503020204020204" pitchFamily="34" charset="-122"/>
              </a:rPr>
              <a:t>64Go ROM</a:t>
            </a:r>
          </a:p>
          <a:p>
            <a:r>
              <a:rPr lang="fr-FR" sz="1100" dirty="0" smtClean="0">
                <a:solidFill>
                  <a:srgbClr val="000000"/>
                </a:solidFill>
                <a:ea typeface="微软雅黑" panose="020B0503020204020204" pitchFamily="34" charset="-122"/>
              </a:rPr>
              <a:t>Externe: Carte SD jusqu’à 256Go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35174" y="6281696"/>
            <a:ext cx="3429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100" dirty="0" smtClean="0">
                <a:solidFill>
                  <a:srgbClr val="000000"/>
                </a:solidFill>
                <a:ea typeface="微软雅黑" panose="020B0503020204020204" pitchFamily="34" charset="-122"/>
              </a:rPr>
              <a:t>Batterie : 5000mAh</a:t>
            </a:r>
          </a:p>
          <a:p>
            <a:r>
              <a:rPr lang="fr-FR" sz="1100" dirty="0" smtClean="0">
                <a:solidFill>
                  <a:srgbClr val="000000"/>
                </a:solidFill>
                <a:ea typeface="微软雅黑" panose="020B0503020204020204" pitchFamily="34" charset="-122"/>
              </a:rPr>
              <a:t>Autonomie: jusqu’à 22h de jeu vidéo</a:t>
            </a:r>
          </a:p>
          <a:p>
            <a:r>
              <a:rPr lang="fr-FR" sz="1100" dirty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fr-FR" sz="1100" dirty="0" smtClean="0">
                <a:solidFill>
                  <a:srgbClr val="000000"/>
                </a:solidFill>
                <a:ea typeface="微软雅黑" panose="020B0503020204020204" pitchFamily="34" charset="-122"/>
              </a:rPr>
              <a:t>                    jusqu’à 34h d’appel</a:t>
            </a:r>
          </a:p>
          <a:p>
            <a:r>
              <a:rPr lang="fr-FR" sz="1100" dirty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fr-FR" sz="1100" dirty="0" smtClean="0">
                <a:solidFill>
                  <a:srgbClr val="000000"/>
                </a:solidFill>
                <a:ea typeface="微软雅黑" panose="020B0503020204020204" pitchFamily="34" charset="-122"/>
              </a:rPr>
              <a:t>                    jusqu’à 162h d’audio</a:t>
            </a:r>
            <a:endParaRPr lang="fr-FR" sz="1100" dirty="0">
              <a:solidFill>
                <a:srgbClr val="000000"/>
              </a:solidFill>
              <a:ea typeface="微软雅黑" panose="020B0503020204020204" pitchFamily="34" charset="-122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645289" y="4970213"/>
            <a:ext cx="2980303" cy="16158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>
                <a:ea typeface="Microsoft YaHei" panose="020B0503020204020204" pitchFamily="34" charset="-122"/>
              </a:rPr>
              <a:t>Bluetooth version</a:t>
            </a:r>
            <a:r>
              <a:rPr lang="fr-FR" sz="1100" dirty="0" smtClean="0"/>
              <a:t> </a:t>
            </a:r>
            <a:r>
              <a:rPr lang="fr-FR" sz="1100" dirty="0" smtClean="0">
                <a:ea typeface="Microsoft YaHei" panose="020B0503020204020204" pitchFamily="34" charset="-122"/>
              </a:rPr>
              <a:t>BT5.0</a:t>
            </a:r>
          </a:p>
          <a:p>
            <a:r>
              <a:rPr lang="fr-FR" sz="1100" dirty="0" smtClean="0"/>
              <a:t>Connexion USB : Type-C</a:t>
            </a:r>
          </a:p>
          <a:p>
            <a:r>
              <a:rPr lang="fr-FR" sz="1100" dirty="0"/>
              <a:t>Wi-Fi band</a:t>
            </a:r>
            <a:r>
              <a:rPr lang="fr-FR" sz="1100" dirty="0" smtClean="0"/>
              <a:t> 2.4GHz </a:t>
            </a:r>
          </a:p>
          <a:p>
            <a:r>
              <a:rPr lang="fr-FR" sz="1100" dirty="0">
                <a:solidFill>
                  <a:srgbClr val="000000"/>
                </a:solidFill>
                <a:ea typeface="微软雅黑" panose="020B0503020204020204" pitchFamily="34" charset="-122"/>
              </a:rPr>
              <a:t>GSM: 850/900/1800/1900MHz</a:t>
            </a:r>
          </a:p>
          <a:p>
            <a:r>
              <a:rPr lang="fr-FR" sz="1100" dirty="0">
                <a:solidFill>
                  <a:srgbClr val="000000"/>
                </a:solidFill>
                <a:ea typeface="微软雅黑" panose="020B0503020204020204" pitchFamily="34" charset="-122"/>
              </a:rPr>
              <a:t>WCDMA: Bands 1/2/4/5/8</a:t>
            </a:r>
          </a:p>
          <a:p>
            <a:r>
              <a:rPr lang="fr-FR" sz="1100" dirty="0">
                <a:solidFill>
                  <a:srgbClr val="000000"/>
                </a:solidFill>
                <a:ea typeface="微软雅黑" panose="020B0503020204020204" pitchFamily="34" charset="-122"/>
              </a:rPr>
              <a:t>FDD-LTE: Bands </a:t>
            </a:r>
            <a:r>
              <a:rPr lang="fr-FR" sz="1100" dirty="0" smtClean="0">
                <a:solidFill>
                  <a:srgbClr val="000000"/>
                </a:solidFill>
                <a:ea typeface="微软雅黑" panose="020B0503020204020204" pitchFamily="34" charset="-122"/>
              </a:rPr>
              <a:t>1/2/3/4/5/7/8/12/17/26/28/66</a:t>
            </a:r>
            <a:endParaRPr lang="fr-FR" sz="1100" dirty="0">
              <a:solidFill>
                <a:srgbClr val="000000"/>
              </a:solidFill>
              <a:ea typeface="微软雅黑" panose="020B0503020204020204" pitchFamily="34" charset="-122"/>
            </a:endParaRPr>
          </a:p>
          <a:p>
            <a:r>
              <a:rPr lang="fr-FR" sz="1100" dirty="0">
                <a:solidFill>
                  <a:srgbClr val="000000"/>
                </a:solidFill>
                <a:ea typeface="微软雅黑" panose="020B0503020204020204" pitchFamily="34" charset="-122"/>
              </a:rPr>
              <a:t>TD-LTE: Bands 38/41（2535-2655MHz））</a:t>
            </a:r>
            <a:endParaRPr lang="fr-FR" sz="1100" dirty="0" smtClean="0">
              <a:solidFill>
                <a:srgbClr val="000000"/>
              </a:solidFill>
              <a:ea typeface="微软雅黑" panose="020B0503020204020204" pitchFamily="34" charset="-122"/>
            </a:endParaRPr>
          </a:p>
          <a:p>
            <a:r>
              <a:rPr lang="fr-FR" sz="1100" dirty="0" smtClean="0">
                <a:solidFill>
                  <a:srgbClr val="000000"/>
                </a:solidFill>
                <a:ea typeface="微软雅黑" panose="020B0503020204020204" pitchFamily="34" charset="-122"/>
              </a:rPr>
              <a:t>NFC: Non</a:t>
            </a:r>
          </a:p>
          <a:p>
            <a:r>
              <a:rPr lang="fr-FR" sz="1100" dirty="0" err="1" smtClean="0">
                <a:solidFill>
                  <a:srgbClr val="000000"/>
                </a:solidFill>
                <a:ea typeface="微软雅黑" panose="020B0503020204020204" pitchFamily="34" charset="-122"/>
              </a:rPr>
              <a:t>Fingerprint</a:t>
            </a:r>
            <a:r>
              <a:rPr lang="fr-FR" sz="1100" dirty="0" smtClean="0">
                <a:solidFill>
                  <a:srgbClr val="000000"/>
                </a:solidFill>
                <a:ea typeface="微软雅黑" panose="020B0503020204020204" pitchFamily="34" charset="-122"/>
              </a:rPr>
              <a:t> sur le dos &amp; Face </a:t>
            </a:r>
            <a:r>
              <a:rPr lang="fr-FR" sz="1100" dirty="0" err="1" smtClean="0">
                <a:solidFill>
                  <a:srgbClr val="000000"/>
                </a:solidFill>
                <a:ea typeface="微软雅黑" panose="020B0503020204020204" pitchFamily="34" charset="-122"/>
              </a:rPr>
              <a:t>unlock</a:t>
            </a:r>
            <a:endParaRPr lang="fr-FR" sz="1100" dirty="0"/>
          </a:p>
        </p:txBody>
      </p:sp>
      <p:grpSp>
        <p:nvGrpSpPr>
          <p:cNvPr id="65" name="Groupe 64"/>
          <p:cNvGrpSpPr/>
          <p:nvPr/>
        </p:nvGrpSpPr>
        <p:grpSpPr>
          <a:xfrm>
            <a:off x="213425" y="1337059"/>
            <a:ext cx="2700000" cy="468000"/>
            <a:chOff x="213425" y="1337059"/>
            <a:chExt cx="2700000" cy="468000"/>
          </a:xfrm>
        </p:grpSpPr>
        <p:grpSp>
          <p:nvGrpSpPr>
            <p:cNvPr id="58" name="Groupe 57"/>
            <p:cNvGrpSpPr/>
            <p:nvPr/>
          </p:nvGrpSpPr>
          <p:grpSpPr>
            <a:xfrm>
              <a:off x="213425" y="1337059"/>
              <a:ext cx="468000" cy="468000"/>
              <a:chOff x="213426" y="1337059"/>
              <a:chExt cx="468000" cy="46800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213426" y="1337059"/>
                <a:ext cx="468000" cy="4680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22" name="Picture 18" descr="smartphone enlarge Icon 865725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7426" y="1391059"/>
                <a:ext cx="360000" cy="36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3" name="ZoneTexte 22"/>
            <p:cNvSpPr txBox="1"/>
            <p:nvPr/>
          </p:nvSpPr>
          <p:spPr>
            <a:xfrm>
              <a:off x="703581" y="1484565"/>
              <a:ext cx="15446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Ecran</a:t>
              </a:r>
              <a:endParaRPr 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25" name="Connecteur droit 24"/>
            <p:cNvCxnSpPr/>
            <p:nvPr/>
          </p:nvCxnSpPr>
          <p:spPr>
            <a:xfrm>
              <a:off x="213425" y="1805059"/>
              <a:ext cx="2700000" cy="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e 65"/>
          <p:cNvGrpSpPr/>
          <p:nvPr/>
        </p:nvGrpSpPr>
        <p:grpSpPr>
          <a:xfrm>
            <a:off x="3557984" y="1335259"/>
            <a:ext cx="2707517" cy="469800"/>
            <a:chOff x="3557984" y="1289234"/>
            <a:chExt cx="2707517" cy="469800"/>
          </a:xfrm>
        </p:grpSpPr>
        <p:sp>
          <p:nvSpPr>
            <p:cNvPr id="29" name="ZoneTexte 28"/>
            <p:cNvSpPr txBox="1"/>
            <p:nvPr/>
          </p:nvSpPr>
          <p:spPr>
            <a:xfrm>
              <a:off x="4038985" y="1427573"/>
              <a:ext cx="15446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Dimensions</a:t>
              </a:r>
              <a:endParaRPr 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30" name="Connecteur droit 29"/>
            <p:cNvCxnSpPr/>
            <p:nvPr/>
          </p:nvCxnSpPr>
          <p:spPr>
            <a:xfrm>
              <a:off x="3565501" y="1759034"/>
              <a:ext cx="2700000" cy="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4" name="Groupe 63"/>
            <p:cNvGrpSpPr/>
            <p:nvPr/>
          </p:nvGrpSpPr>
          <p:grpSpPr>
            <a:xfrm>
              <a:off x="3557984" y="1289234"/>
              <a:ext cx="468000" cy="468000"/>
              <a:chOff x="3568617" y="1289234"/>
              <a:chExt cx="468000" cy="468000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3568617" y="1289234"/>
                <a:ext cx="468000" cy="4680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31" name="Picture 2" descr="dimension Icon 2955049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44728" y="1367704"/>
                <a:ext cx="324000" cy="324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68" name="Groupe 67"/>
          <p:cNvGrpSpPr/>
          <p:nvPr/>
        </p:nvGrpSpPr>
        <p:grpSpPr>
          <a:xfrm>
            <a:off x="213425" y="2887137"/>
            <a:ext cx="2700000" cy="469733"/>
            <a:chOff x="213425" y="3144312"/>
            <a:chExt cx="2700000" cy="469733"/>
          </a:xfrm>
        </p:grpSpPr>
        <p:sp>
          <p:nvSpPr>
            <p:cNvPr id="34" name="ZoneTexte 33"/>
            <p:cNvSpPr txBox="1"/>
            <p:nvPr/>
          </p:nvSpPr>
          <p:spPr>
            <a:xfrm>
              <a:off x="703581" y="3293551"/>
              <a:ext cx="15446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Mémoire</a:t>
              </a:r>
              <a:endParaRPr 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35" name="Connecteur droit 34"/>
            <p:cNvCxnSpPr/>
            <p:nvPr/>
          </p:nvCxnSpPr>
          <p:spPr>
            <a:xfrm>
              <a:off x="213425" y="3614045"/>
              <a:ext cx="2700000" cy="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9" name="Groupe 58"/>
            <p:cNvGrpSpPr/>
            <p:nvPr/>
          </p:nvGrpSpPr>
          <p:grpSpPr>
            <a:xfrm>
              <a:off x="213425" y="3144312"/>
              <a:ext cx="468000" cy="468000"/>
              <a:chOff x="213425" y="3144312"/>
              <a:chExt cx="468000" cy="468000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213425" y="3144312"/>
                <a:ext cx="468000" cy="4680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36" name="Picture 28" descr="SIM Icon 1835326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9425" y="3180312"/>
                <a:ext cx="396000" cy="396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69" name="Groupe 68"/>
          <p:cNvGrpSpPr/>
          <p:nvPr/>
        </p:nvGrpSpPr>
        <p:grpSpPr>
          <a:xfrm>
            <a:off x="213425" y="4401401"/>
            <a:ext cx="2700000" cy="469733"/>
            <a:chOff x="213425" y="4745109"/>
            <a:chExt cx="2700000" cy="469733"/>
          </a:xfrm>
        </p:grpSpPr>
        <p:sp>
          <p:nvSpPr>
            <p:cNvPr id="38" name="ZoneTexte 37"/>
            <p:cNvSpPr txBox="1"/>
            <p:nvPr/>
          </p:nvSpPr>
          <p:spPr>
            <a:xfrm>
              <a:off x="703581" y="4894348"/>
              <a:ext cx="15446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Appareil</a:t>
              </a:r>
              <a:r>
                <a:rPr lang="en-US" sz="1400" dirty="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photo</a:t>
              </a:r>
              <a:endParaRPr 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39" name="Connecteur droit 38"/>
            <p:cNvCxnSpPr/>
            <p:nvPr/>
          </p:nvCxnSpPr>
          <p:spPr>
            <a:xfrm>
              <a:off x="213425" y="5214842"/>
              <a:ext cx="2700000" cy="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0" name="Groupe 59"/>
            <p:cNvGrpSpPr/>
            <p:nvPr/>
          </p:nvGrpSpPr>
          <p:grpSpPr>
            <a:xfrm>
              <a:off x="213425" y="4745109"/>
              <a:ext cx="468000" cy="468000"/>
              <a:chOff x="244867" y="4745109"/>
              <a:chExt cx="468000" cy="468000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244867" y="4745109"/>
                <a:ext cx="468000" cy="4680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41" name="Picture 8" descr="Camera Icon 216848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8867" y="4799109"/>
                <a:ext cx="360000" cy="36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67" name="Groupe 66"/>
          <p:cNvGrpSpPr/>
          <p:nvPr/>
        </p:nvGrpSpPr>
        <p:grpSpPr>
          <a:xfrm>
            <a:off x="3557984" y="2885337"/>
            <a:ext cx="2707517" cy="471533"/>
            <a:chOff x="3557984" y="2907070"/>
            <a:chExt cx="2707517" cy="471533"/>
          </a:xfrm>
        </p:grpSpPr>
        <p:sp>
          <p:nvSpPr>
            <p:cNvPr id="44" name="ZoneTexte 43"/>
            <p:cNvSpPr txBox="1"/>
            <p:nvPr/>
          </p:nvSpPr>
          <p:spPr>
            <a:xfrm>
              <a:off x="4038985" y="3056309"/>
              <a:ext cx="15446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Processeur</a:t>
              </a:r>
              <a:endParaRPr 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45" name="Connecteur droit 44"/>
            <p:cNvCxnSpPr/>
            <p:nvPr/>
          </p:nvCxnSpPr>
          <p:spPr>
            <a:xfrm>
              <a:off x="3565501" y="3378603"/>
              <a:ext cx="2700000" cy="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3" name="Groupe 62"/>
            <p:cNvGrpSpPr/>
            <p:nvPr/>
          </p:nvGrpSpPr>
          <p:grpSpPr>
            <a:xfrm>
              <a:off x="3557984" y="2907070"/>
              <a:ext cx="468000" cy="468000"/>
              <a:chOff x="3567509" y="2907070"/>
              <a:chExt cx="468000" cy="46800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3567509" y="2907070"/>
                <a:ext cx="468000" cy="4680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47" name="Picture 4" descr="chipset Icon 1102628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39509" y="2979070"/>
                <a:ext cx="324000" cy="324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48" name="Rectangle 47"/>
          <p:cNvSpPr/>
          <p:nvPr/>
        </p:nvSpPr>
        <p:spPr>
          <a:xfrm>
            <a:off x="3645289" y="3465534"/>
            <a:ext cx="44062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dirty="0"/>
              <a:t>Système d'exploitation : </a:t>
            </a:r>
            <a:r>
              <a:rPr lang="fr-FR" sz="1100" dirty="0" smtClean="0"/>
              <a:t>Android 10</a:t>
            </a:r>
            <a:endParaRPr lang="fr-FR" sz="1100" dirty="0"/>
          </a:p>
          <a:p>
            <a:r>
              <a:rPr lang="fr-FR" sz="1100" dirty="0"/>
              <a:t>Type de SIM </a:t>
            </a:r>
            <a:r>
              <a:rPr lang="fr-FR" sz="1100" dirty="0" smtClean="0"/>
              <a:t>: </a:t>
            </a:r>
            <a:r>
              <a:rPr lang="fr-FR" sz="1100" dirty="0"/>
              <a:t>Nano SIM</a:t>
            </a:r>
          </a:p>
          <a:p>
            <a:r>
              <a:rPr lang="fr-FR" sz="1100" dirty="0" smtClean="0"/>
              <a:t>Processeur </a:t>
            </a:r>
            <a:r>
              <a:rPr lang="fr-FR" sz="1100" dirty="0"/>
              <a:t>: </a:t>
            </a:r>
            <a:r>
              <a:rPr lang="fr-FR" sz="1100" dirty="0" smtClean="0">
                <a:solidFill>
                  <a:srgbClr val="000000"/>
                </a:solidFill>
                <a:ea typeface="微软雅黑" panose="020B0503020204020204" pitchFamily="34" charset="-122"/>
              </a:rPr>
              <a:t>MT6765 </a:t>
            </a:r>
            <a:r>
              <a:rPr lang="fr-FR" sz="1100" dirty="0" err="1" smtClean="0">
                <a:solidFill>
                  <a:srgbClr val="000000"/>
                </a:solidFill>
                <a:ea typeface="微软雅黑" panose="020B0503020204020204" pitchFamily="34" charset="-122"/>
              </a:rPr>
              <a:t>Helio</a:t>
            </a:r>
            <a:r>
              <a:rPr lang="fr-FR" sz="1100" dirty="0" smtClean="0">
                <a:solidFill>
                  <a:srgbClr val="000000"/>
                </a:solidFill>
                <a:ea typeface="微软雅黑" panose="020B0503020204020204" pitchFamily="34" charset="-122"/>
              </a:rPr>
              <a:t> G35 </a:t>
            </a:r>
            <a:r>
              <a:rPr lang="fr-FR" sz="1100" dirty="0" err="1" smtClean="0">
                <a:solidFill>
                  <a:srgbClr val="000000"/>
                </a:solidFill>
                <a:ea typeface="微软雅黑" panose="020B0503020204020204" pitchFamily="34" charset="-122"/>
              </a:rPr>
              <a:t>Octo-core</a:t>
            </a:r>
            <a:endParaRPr lang="fr-FR" sz="1100" dirty="0" smtClean="0">
              <a:solidFill>
                <a:srgbClr val="000000"/>
              </a:solidFill>
              <a:ea typeface="微软雅黑" panose="020B0503020204020204" pitchFamily="34" charset="-122"/>
            </a:endParaRPr>
          </a:p>
          <a:p>
            <a:r>
              <a:rPr lang="en-US" sz="1100" dirty="0">
                <a:solidFill>
                  <a:srgbClr val="000000"/>
                </a:solidFill>
                <a:ea typeface="Microsoft YaHei" panose="020B0503020204020204" pitchFamily="34" charset="-122"/>
              </a:rPr>
              <a:t>SIM Card Slot</a:t>
            </a:r>
            <a:r>
              <a:rPr lang="en-US" sz="1100" dirty="0"/>
              <a:t> </a:t>
            </a:r>
            <a:r>
              <a:rPr lang="en-US" sz="1100" dirty="0">
                <a:solidFill>
                  <a:srgbClr val="000000"/>
                </a:solidFill>
                <a:ea typeface="Microsoft YaHei" panose="020B0503020204020204" pitchFamily="34" charset="-122"/>
              </a:rPr>
              <a:t>2 Nano card slots + 1 Micro SD</a:t>
            </a:r>
            <a:r>
              <a:rPr lang="en-US" sz="1100" dirty="0"/>
              <a:t> </a:t>
            </a:r>
          </a:p>
          <a:p>
            <a:endParaRPr lang="fr-FR" sz="1100" dirty="0">
              <a:solidFill>
                <a:srgbClr val="000000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72" name="Groupe 71"/>
          <p:cNvGrpSpPr/>
          <p:nvPr/>
        </p:nvGrpSpPr>
        <p:grpSpPr>
          <a:xfrm>
            <a:off x="3556865" y="4401401"/>
            <a:ext cx="2700000" cy="469733"/>
            <a:chOff x="213425" y="6186988"/>
            <a:chExt cx="2700000" cy="469733"/>
          </a:xfrm>
        </p:grpSpPr>
        <p:sp>
          <p:nvSpPr>
            <p:cNvPr id="54" name="ZoneTexte 53"/>
            <p:cNvSpPr txBox="1"/>
            <p:nvPr/>
          </p:nvSpPr>
          <p:spPr>
            <a:xfrm>
              <a:off x="703581" y="6336227"/>
              <a:ext cx="15446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Connectivité</a:t>
              </a:r>
              <a:endParaRPr 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55" name="Connecteur droit 54"/>
            <p:cNvCxnSpPr/>
            <p:nvPr/>
          </p:nvCxnSpPr>
          <p:spPr>
            <a:xfrm>
              <a:off x="213425" y="6656721"/>
              <a:ext cx="2700000" cy="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" name="Groupe 60"/>
            <p:cNvGrpSpPr/>
            <p:nvPr/>
          </p:nvGrpSpPr>
          <p:grpSpPr>
            <a:xfrm>
              <a:off x="213425" y="6186988"/>
              <a:ext cx="468000" cy="468000"/>
              <a:chOff x="238868" y="6186988"/>
              <a:chExt cx="468000" cy="468000"/>
            </a:xfrm>
          </p:grpSpPr>
          <p:sp>
            <p:nvSpPr>
              <p:cNvPr id="53" name="Rectangle 52"/>
              <p:cNvSpPr/>
              <p:nvPr/>
            </p:nvSpPr>
            <p:spPr>
              <a:xfrm>
                <a:off x="238868" y="6186988"/>
                <a:ext cx="468000" cy="4680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57" name="Picture 26" descr="wifi Icon 1055722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868" y="6240988"/>
                <a:ext cx="360000" cy="36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71" name="Groupe 70"/>
          <p:cNvGrpSpPr/>
          <p:nvPr/>
        </p:nvGrpSpPr>
        <p:grpSpPr>
          <a:xfrm>
            <a:off x="193973" y="5712099"/>
            <a:ext cx="2700000" cy="471533"/>
            <a:chOff x="3557881" y="4726403"/>
            <a:chExt cx="2700000" cy="471533"/>
          </a:xfrm>
        </p:grpSpPr>
        <p:sp>
          <p:nvSpPr>
            <p:cNvPr id="50" name="ZoneTexte 49"/>
            <p:cNvSpPr txBox="1"/>
            <p:nvPr/>
          </p:nvSpPr>
          <p:spPr>
            <a:xfrm>
              <a:off x="4038985" y="4875642"/>
              <a:ext cx="15446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Batterie</a:t>
              </a:r>
              <a:endParaRPr 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51" name="Connecteur droit 50"/>
            <p:cNvCxnSpPr/>
            <p:nvPr/>
          </p:nvCxnSpPr>
          <p:spPr>
            <a:xfrm>
              <a:off x="3557881" y="5197936"/>
              <a:ext cx="2700000" cy="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/>
            <p:cNvSpPr/>
            <p:nvPr/>
          </p:nvSpPr>
          <p:spPr>
            <a:xfrm>
              <a:off x="3557984" y="4726403"/>
              <a:ext cx="468000" cy="468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70" name="Picture 20" descr="Battery Icon 3709545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3984" y="4762403"/>
              <a:ext cx="396000" cy="39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6" name="Rectangle 75"/>
          <p:cNvSpPr/>
          <p:nvPr/>
        </p:nvSpPr>
        <p:spPr>
          <a:xfrm>
            <a:off x="5331935" y="9440852"/>
            <a:ext cx="72487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 smtClean="0"/>
              <a:t>Cross Blue</a:t>
            </a:r>
            <a:endParaRPr lang="fr-FR" sz="1000" dirty="0"/>
          </a:p>
        </p:txBody>
      </p:sp>
      <p:sp>
        <p:nvSpPr>
          <p:cNvPr id="78" name="ZoneTexte 77"/>
          <p:cNvSpPr txBox="1"/>
          <p:nvPr/>
        </p:nvSpPr>
        <p:spPr>
          <a:xfrm>
            <a:off x="675077" y="7355264"/>
            <a:ext cx="20909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Contenu</a:t>
            </a:r>
            <a:r>
              <a:rPr lang="en-US" sz="1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du </a:t>
            </a:r>
            <a:r>
              <a:rPr lang="en-US" sz="1400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coffret</a:t>
            </a:r>
            <a:endParaRPr lang="en-US" sz="1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79" name="Connecteur droit 78"/>
          <p:cNvCxnSpPr/>
          <p:nvPr/>
        </p:nvCxnSpPr>
        <p:spPr>
          <a:xfrm>
            <a:off x="216833" y="7677558"/>
            <a:ext cx="2700000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219081" y="7220922"/>
            <a:ext cx="468000" cy="46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2" name="Picture 32" descr="Box Icon 370473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18" y="7206259"/>
            <a:ext cx="497326" cy="497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Rectangle 82"/>
          <p:cNvSpPr/>
          <p:nvPr/>
        </p:nvSpPr>
        <p:spPr>
          <a:xfrm>
            <a:off x="235174" y="7871287"/>
            <a:ext cx="34290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100" dirty="0" smtClean="0"/>
              <a:t>Chargeur</a:t>
            </a:r>
          </a:p>
          <a:p>
            <a:r>
              <a:rPr lang="fr-FR" sz="1100" dirty="0" smtClean="0"/>
              <a:t>Kit </a:t>
            </a:r>
            <a:r>
              <a:rPr lang="fr-FR" sz="1100" dirty="0"/>
              <a:t>mains-libres </a:t>
            </a:r>
            <a:endParaRPr lang="fr-FR" sz="1100" dirty="0" smtClean="0"/>
          </a:p>
          <a:p>
            <a:r>
              <a:rPr lang="fr-FR" sz="1100" dirty="0" smtClean="0"/>
              <a:t>Guide de démarrage</a:t>
            </a:r>
          </a:p>
          <a:p>
            <a:r>
              <a:rPr lang="fr-FR" sz="1100" dirty="0" smtClean="0"/>
              <a:t>Outil d’éjection de la carte Sim</a:t>
            </a:r>
          </a:p>
          <a:p>
            <a:r>
              <a:rPr lang="fr-FR" sz="1100" dirty="0" smtClean="0"/>
              <a:t>Carte de garantie</a:t>
            </a:r>
            <a:endParaRPr lang="fr-FR" sz="1100" dirty="0"/>
          </a:p>
          <a:p>
            <a:endParaRPr lang="fr-FR" sz="1100" dirty="0">
              <a:solidFill>
                <a:srgbClr val="000000"/>
              </a:solidFill>
              <a:ea typeface="微软雅黑" panose="020B0503020204020204" pitchFamily="34" charset="-122"/>
            </a:endParaRPr>
          </a:p>
        </p:txBody>
      </p:sp>
      <p:graphicFrame>
        <p:nvGraphicFramePr>
          <p:cNvPr id="73" name="Tableau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35847"/>
              </p:ext>
            </p:extLst>
          </p:nvPr>
        </p:nvGraphicFramePr>
        <p:xfrm>
          <a:off x="3284555" y="273652"/>
          <a:ext cx="306959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3196">
                  <a:extLst>
                    <a:ext uri="{9D8B030D-6E8A-4147-A177-3AD203B41FA5}">
                      <a16:colId xmlns:a16="http://schemas.microsoft.com/office/drawing/2014/main" val="4292984223"/>
                    </a:ext>
                  </a:extLst>
                </a:gridCol>
                <a:gridCol w="922546">
                  <a:extLst>
                    <a:ext uri="{9D8B030D-6E8A-4147-A177-3AD203B41FA5}">
                      <a16:colId xmlns:a16="http://schemas.microsoft.com/office/drawing/2014/main" val="2182784669"/>
                    </a:ext>
                  </a:extLst>
                </a:gridCol>
                <a:gridCol w="1123848">
                  <a:extLst>
                    <a:ext uri="{9D8B030D-6E8A-4147-A177-3AD203B41FA5}">
                      <a16:colId xmlns:a16="http://schemas.microsoft.com/office/drawing/2014/main" val="144576031"/>
                    </a:ext>
                  </a:extLst>
                </a:gridCol>
              </a:tblGrid>
              <a:tr h="168423">
                <a:tc>
                  <a:txBody>
                    <a:bodyPr/>
                    <a:lstStyle/>
                    <a:p>
                      <a:r>
                        <a:rPr lang="fr-FR" sz="800" dirty="0" smtClean="0"/>
                        <a:t>Cross Black        3/32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 smtClean="0"/>
                        <a:t>6941399038073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 smtClean="0"/>
                        <a:t>RMX3201N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732990"/>
                  </a:ext>
                </a:extLst>
              </a:tr>
              <a:tr h="168423">
                <a:tc>
                  <a:txBody>
                    <a:bodyPr/>
                    <a:lstStyle/>
                    <a:p>
                      <a:r>
                        <a:rPr lang="fr-FR" sz="800" dirty="0" smtClean="0"/>
                        <a:t>Cross Blue         3/32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 smtClean="0"/>
                        <a:t>6941399038066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 smtClean="0"/>
                        <a:t>RMX3201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285988"/>
                  </a:ext>
                </a:extLst>
              </a:tr>
              <a:tr h="168423">
                <a:tc>
                  <a:txBody>
                    <a:bodyPr/>
                    <a:lstStyle/>
                    <a:p>
                      <a:r>
                        <a:rPr lang="fr-FR" sz="800" dirty="0" smtClean="0"/>
                        <a:t>Cross Black        4/64</a:t>
                      </a:r>
                      <a:endParaRPr lang="fr-F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 smtClean="0"/>
                        <a:t>6941399038097</a:t>
                      </a:r>
                      <a:endParaRPr lang="fr-FR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 smtClean="0"/>
                        <a:t>RMX3201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903787"/>
                  </a:ext>
                </a:extLst>
              </a:tr>
              <a:tr h="168423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 smtClean="0"/>
                        <a:t>Cross Blue         4/64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 smtClean="0"/>
                        <a:t>6941399038080</a:t>
                      </a:r>
                      <a:endParaRPr lang="fr-FR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800" dirty="0" smtClean="0"/>
                        <a:t>RMX3201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44482"/>
                  </a:ext>
                </a:extLst>
              </a:tr>
            </a:tbl>
          </a:graphicData>
        </a:graphic>
      </p:graphicFrame>
      <p:sp>
        <p:nvSpPr>
          <p:cNvPr id="74" name="Rectangle 73"/>
          <p:cNvSpPr/>
          <p:nvPr/>
        </p:nvSpPr>
        <p:spPr>
          <a:xfrm>
            <a:off x="3697443" y="6861054"/>
            <a:ext cx="3429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000" b="1" dirty="0"/>
              <a:t>DAS Tête : </a:t>
            </a:r>
            <a:r>
              <a:rPr lang="fr-FR" sz="1000" b="1" dirty="0" smtClean="0"/>
              <a:t>0,740 </a:t>
            </a:r>
            <a:r>
              <a:rPr lang="fr-FR" sz="1000" b="1" dirty="0"/>
              <a:t>W/kg</a:t>
            </a:r>
          </a:p>
          <a:p>
            <a:r>
              <a:rPr lang="fr-FR" sz="1000" b="1" dirty="0"/>
              <a:t>DAS Tronc : </a:t>
            </a:r>
            <a:r>
              <a:rPr lang="fr-FR" sz="1000" b="1" dirty="0" smtClean="0"/>
              <a:t>1,151 </a:t>
            </a:r>
            <a:r>
              <a:rPr lang="fr-FR" sz="1000" b="1" dirty="0"/>
              <a:t>W/kg</a:t>
            </a:r>
          </a:p>
          <a:p>
            <a:r>
              <a:rPr lang="fr-FR" sz="1000" b="1" dirty="0"/>
              <a:t>DAS Membres : </a:t>
            </a:r>
            <a:r>
              <a:rPr lang="fr-FR" sz="1000" b="1" dirty="0" smtClean="0"/>
              <a:t>2,409 </a:t>
            </a:r>
            <a:r>
              <a:rPr lang="fr-FR" sz="1000" b="1" dirty="0"/>
              <a:t>W/kg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642" y="7443494"/>
            <a:ext cx="1341720" cy="2160000"/>
          </a:xfrm>
          <a:prstGeom prst="rect">
            <a:avLst/>
          </a:prstGeom>
        </p:spPr>
      </p:pic>
      <p:grpSp>
        <p:nvGrpSpPr>
          <p:cNvPr id="18" name="Groupe 17"/>
          <p:cNvGrpSpPr/>
          <p:nvPr/>
        </p:nvGrpSpPr>
        <p:grpSpPr>
          <a:xfrm>
            <a:off x="3111357" y="7443494"/>
            <a:ext cx="1970876" cy="2160000"/>
            <a:chOff x="2645218" y="7416698"/>
            <a:chExt cx="1970876" cy="2160000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74374" y="7416698"/>
              <a:ext cx="1341720" cy="2160000"/>
            </a:xfrm>
            <a:prstGeom prst="rect">
              <a:avLst/>
            </a:prstGeom>
          </p:spPr>
        </p:pic>
        <p:pic>
          <p:nvPicPr>
            <p:cNvPr id="17" name="Image 16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45218" y="7416698"/>
              <a:ext cx="1341720" cy="216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2065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368</TotalTime>
  <Words>207</Words>
  <Application>Microsoft Office PowerPoint</Application>
  <PresentationFormat>Format A4 (210 x 297 mm)</PresentationFormat>
  <Paragraphs>59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Microsoft YaHei</vt:lpstr>
      <vt:lpstr>Microsoft YaHei</vt:lpstr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Roxane USSON</dc:creator>
  <cp:lastModifiedBy>Roxane USSON</cp:lastModifiedBy>
  <cp:revision>32</cp:revision>
  <dcterms:created xsi:type="dcterms:W3CDTF">2021-03-11T21:41:39Z</dcterms:created>
  <dcterms:modified xsi:type="dcterms:W3CDTF">2021-04-01T14:35:51Z</dcterms:modified>
</cp:coreProperties>
</file>